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Текст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Текст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Рисунок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Заголовок 1"/>
          <p:cNvSpPr txBox="1"/>
          <p:nvPr>
            <p:ph type="ctrTitle"/>
          </p:nvPr>
        </p:nvSpPr>
        <p:spPr>
          <a:xfrm>
            <a:off x="1622474" y="2613538"/>
            <a:ext cx="9144001" cy="2387601"/>
          </a:xfrm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Model effort</a:t>
            </a:r>
          </a:p>
          <a:p>
            <a:pPr>
              <a:defRPr sz="3200"/>
            </a:pPr>
            <a:r>
              <a:t>Feature of CI </a:t>
            </a:r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7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/>
            </a:pPr>
            <a:r>
              <a:t>Plan of the lecture </a:t>
            </a:r>
          </a:p>
          <a:p>
            <a:pPr/>
            <a:r>
              <a:t>Introduction </a:t>
            </a:r>
          </a:p>
          <a:p>
            <a:pPr/>
            <a:r>
              <a:t>Consecutive interpreting, processing capacity and note-taking </a:t>
            </a:r>
          </a:p>
          <a:p>
            <a:pPr/>
            <a:r>
              <a:t>Conclusion</a:t>
            </a:r>
          </a:p>
          <a:p>
            <a:pPr/>
            <a:r>
              <a:t>References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0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fact that in consecutive, speech comprehension and speech production are separated in time is a major difference which distinguishes it from simultaneous. </a:t>
            </a:r>
          </a:p>
          <a:p>
            <a:pPr/>
            <a:r>
              <a:t>It lowers markedly </a:t>
            </a:r>
            <a:r>
              <a:rPr b="1"/>
              <a:t>the pressure </a:t>
            </a:r>
            <a:r>
              <a:t>on target speech production as well as short-term memory load arising from </a:t>
            </a:r>
            <a:r>
              <a:rPr b="1"/>
              <a:t>syntactic differences </a:t>
            </a:r>
            <a:r>
              <a:t>between the source language and the target language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3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interpreters can take down information in notes as it arrives, as opposed to simultaneous, where they have to keep it in short-term memory until it can be put together and reformulated into a succession of </a:t>
            </a:r>
            <a:r>
              <a:rPr b="1"/>
              <a:t>natural-sounding target language sentences</a:t>
            </a:r>
            <a: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fact that during the second phase of consecutive interpreting, more capacity and time are available for speech production than in simultaneous may explain why some interpreters who </a:t>
            </a:r>
            <a:r>
              <a:rPr b="1"/>
              <a:t>refuse to work into B</a:t>
            </a:r>
            <a:r>
              <a:t> in simultaneous are willing to do so in consecutive.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Note-taking is not governed by rules </a:t>
            </a:r>
            <a:r>
              <a:rPr b="1"/>
              <a:t>of linguistic acceptability </a:t>
            </a:r>
            <a:r>
              <a:t>– lexical, syntactic, stylistic, or otherwise.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consecutive, </a:t>
            </a:r>
            <a:r>
              <a:rPr b="1"/>
              <a:t>reducing the amount of information </a:t>
            </a:r>
            <a:r>
              <a:t>that is written down in notes does not necessarily result in much increase in information to be stored in short-term memory and reformulated in the target language at a later stage.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Заголовок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Compression </a:t>
            </a:r>
          </a:p>
        </p:txBody>
      </p:sp>
      <p:sp>
        <p:nvSpPr>
          <p:cNvPr id="115" name="Объект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В теории перевода под компрессией подразумевается преобразование исходного текста с целью придать ему более сжатую форму. Компрессия текста достигается путем опущения избыточных элементов высказывания, элементов, восполнимых из контекста и внеязыковой ситуации, а также путем использования более компактных форм выражения (Швейцер 1973:271).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Объект 2"/>
          <p:cNvSpPr txBox="1"/>
          <p:nvPr>
            <p:ph type="body" idx="1"/>
          </p:nvPr>
        </p:nvSpPr>
        <p:spPr>
          <a:xfrm>
            <a:off x="838200" y="675248"/>
            <a:ext cx="10515600" cy="5501716"/>
          </a:xfrm>
          <a:prstGeom prst="rect">
            <a:avLst/>
          </a:prstGeom>
        </p:spPr>
        <p:txBody>
          <a:bodyPr/>
          <a:lstStyle/>
          <a:p>
            <a:pPr marL="0" indent="228600" algn="just">
              <a:lnSpc>
                <a:spcPct val="120000"/>
              </a:lnSpc>
              <a:buSzTx/>
              <a:buNone/>
              <a:defRPr sz="2000"/>
            </a:pPr>
            <a:r>
              <a:t>Компрессия есть не что иное, как снижение уровня объективной избыточности сообщения. По способу осуществления компрессию в СП можно подразделить на:</a:t>
            </a:r>
            <a:endParaRPr sz="2100"/>
          </a:p>
          <a:p>
            <a:pPr marL="571500" indent="-342900" algn="just">
              <a:lnSpc>
                <a:spcPct val="120000"/>
              </a:lnSpc>
              <a:buFontTx/>
              <a:buAutoNum type="arabicParenR" startAt="1"/>
              <a:defRPr sz="2000"/>
            </a:pPr>
            <a:r>
              <a:t>слоговую (выбор более краткого слова из нескольких возможных), например, “</a:t>
            </a:r>
            <a:r>
              <a:t>talks</a:t>
            </a:r>
            <a:r>
              <a:t>” вместо “</a:t>
            </a:r>
            <a:r>
              <a:t>negotiations</a:t>
            </a:r>
            <a:r>
              <a:t>”.</a:t>
            </a:r>
            <a:endParaRPr sz="2600"/>
          </a:p>
          <a:p>
            <a:pPr marL="0" indent="228600" algn="just">
              <a:lnSpc>
                <a:spcPct val="120000"/>
              </a:lnSpc>
              <a:buSzTx/>
              <a:buNone/>
              <a:defRPr sz="2000"/>
            </a:pPr>
            <a:r>
              <a:t>2) синтаксическую (выбор более краткой конструкции), например, “</a:t>
            </a:r>
            <a:r>
              <a:t>as for surveilence</a:t>
            </a:r>
            <a:r>
              <a:t>” вместо “</a:t>
            </a:r>
            <a:r>
              <a:t>as far as surveilence is concerned</a:t>
            </a:r>
            <a:r>
              <a:t>”.</a:t>
            </a:r>
            <a:endParaRPr sz="2100"/>
          </a:p>
          <a:p>
            <a:pPr marL="0" indent="228600" algn="just">
              <a:lnSpc>
                <a:spcPct val="120000"/>
              </a:lnSpc>
              <a:buSzTx/>
              <a:buNone/>
              <a:defRPr sz="2000"/>
            </a:pPr>
            <a:r>
              <a:t>3) лексическую (выражение той же мысли меньшим числом слов), “изменение дел к лучшему” - </a:t>
            </a:r>
            <a:r>
              <a:t>improvements</a:t>
            </a:r>
            <a:r>
              <a:t>, </a:t>
            </a:r>
            <a:r>
              <a:t>availability of information</a:t>
            </a:r>
            <a:r>
              <a:t> - информированность.</a:t>
            </a:r>
            <a:endParaRPr sz="2100"/>
          </a:p>
          <a:p>
            <a:pPr marL="0" indent="228600" algn="just">
              <a:lnSpc>
                <a:spcPct val="120000"/>
              </a:lnSpc>
              <a:buSzTx/>
              <a:buNone/>
              <a:defRPr sz="2000"/>
            </a:pPr>
            <a:r>
              <a:t>4) семантическую (сокращение повторяемости избыточных слов, СГ и КСК в высказывании и сообщении). Например: “Птицы существуют, чтобы летать, рыбы - для того, чтобы плавать, а жены - </a:t>
            </a:r>
            <a:r>
              <a:rPr u="sng"/>
              <a:t>чтобы пилить мужей</a:t>
            </a:r>
            <a:r>
              <a:t>” - “</a:t>
            </a:r>
            <a:r>
              <a:t>Birds gotta fly</a:t>
            </a:r>
            <a:r>
              <a:t>, </a:t>
            </a:r>
            <a:r>
              <a:t>fish gotta swim</a:t>
            </a:r>
            <a:r>
              <a:t>, </a:t>
            </a:r>
            <a:r>
              <a:t>and </a:t>
            </a:r>
            <a:r>
              <a:rPr u="sng"/>
              <a:t>wives gotta nag</a:t>
            </a:r>
            <a:r>
              <a:t>”.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